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6" r:id="rId3"/>
    <p:sldId id="311" r:id="rId4"/>
    <p:sldId id="309" r:id="rId5"/>
    <p:sldId id="308" r:id="rId6"/>
    <p:sldId id="310" r:id="rId7"/>
    <p:sldId id="307" r:id="rId8"/>
    <p:sldId id="300" r:id="rId9"/>
    <p:sldId id="30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D7E37"/>
    <a:srgbClr val="ACACAC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8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05.05.2021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guima" TargetMode="External"/><Relationship Id="rId2" Type="http://schemas.openxmlformats.org/officeDocument/2006/relationships/hyperlink" Target="mailto:dvdgmf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gui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guima" TargetMode="External"/><Relationship Id="rId2" Type="http://schemas.openxmlformats.org/officeDocument/2006/relationships/hyperlink" Target="mailto:dvdgmf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aviguima" TargetMode="External"/><Relationship Id="rId4" Type="http://schemas.openxmlformats.org/officeDocument/2006/relationships/hyperlink" Target="mailto:dvdgmf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0175" y="3843020"/>
            <a:ext cx="12386310" cy="1221105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  <a:lumOff val="10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/>
          <p:cNvSpPr txBox="1"/>
          <p:nvPr/>
        </p:nvSpPr>
        <p:spPr>
          <a:xfrm>
            <a:off x="255905" y="297815"/>
            <a:ext cx="7965440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GEOPROCESSAMENTO APLICADO À GESTÃO AMBIENTAL</a:t>
            </a:r>
            <a:endParaRPr lang="" sz="20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486525" y="4065270"/>
            <a:ext cx="5631180" cy="76835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" altLang="pt-BR" sz="2200" b="1" u="sng" dirty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SNAP 8: Overview</a:t>
            </a:r>
          </a:p>
          <a:p>
            <a:pPr algn="r"/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S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e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n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tinel 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A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pplication </a:t>
            </a:r>
            <a:r>
              <a:rPr lang="" altLang="pt-BR" sz="2200" u="sng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P</a:t>
            </a:r>
            <a:r>
              <a:rPr lang="" altLang="pt-BR" sz="2200" dirty="0" smtClean="0">
                <a:solidFill>
                  <a:schemeClr val="bg1"/>
                </a:solidFill>
                <a:latin typeface="Courier New" panose="02070309020205020404"/>
                <a:ea typeface="+mn-lt"/>
                <a:cs typeface="Courier New" panose="02070309020205020404"/>
              </a:rPr>
              <a:t>latform</a:t>
            </a:r>
          </a:p>
        </p:txBody>
      </p:sp>
      <p:sp>
        <p:nvSpPr>
          <p:cNvPr id="2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2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3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51990" y="1386840"/>
            <a:ext cx="5123180" cy="4420870"/>
            <a:chOff x="3074" y="1460"/>
            <a:chExt cx="8068" cy="69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2" y="1460"/>
              <a:ext cx="3750" cy="26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0" y="4419"/>
              <a:ext cx="4365" cy="3135"/>
            </a:xfrm>
            <a:prstGeom prst="rect">
              <a:avLst/>
            </a:prstGeom>
          </p:spPr>
        </p:pic>
        <p:sp>
          <p:nvSpPr>
            <p:cNvPr id="10" name="Isosceles Triangle 9"/>
            <p:cNvSpPr/>
            <p:nvPr/>
          </p:nvSpPr>
          <p:spPr>
            <a:xfrm rot="1920000">
              <a:off x="5008" y="2615"/>
              <a:ext cx="2433" cy="3965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4">
                    <a:lumMod val="40000"/>
                    <a:lumOff val="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602" y="6638"/>
              <a:ext cx="2644" cy="1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074" y="6787"/>
              <a:ext cx="1436" cy="1114"/>
            </a:xfrm>
            <a:prstGeom prst="rect">
              <a:avLst/>
            </a:prstGeom>
          </p:spPr>
        </p:pic>
      </p:grpSp>
      <p:sp>
        <p:nvSpPr>
          <p:cNvPr id="3" name="Snip Single Corner Rectangle 2"/>
          <p:cNvSpPr/>
          <p:nvPr/>
        </p:nvSpPr>
        <p:spPr>
          <a:xfrm flipH="1">
            <a:off x="5274310" y="2807335"/>
            <a:ext cx="1900555" cy="345440"/>
          </a:xfrm>
          <a:prstGeom prst="snip1Rect">
            <a:avLst>
              <a:gd name="adj" fmla="val 492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77935" y="724750"/>
            <a:ext cx="6814903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Portais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 download d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imagens Sentinel-2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Baixando imagens pelo 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Como ler o 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LOG </a:t>
            </a:r>
            <a:r>
              <a:rPr lang="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 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Abrindo uma imagem pelo .xml ou .zip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Composições coloridas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Ajuste de histogramas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Índices e razões de bandas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Análise de pontos de interesse (ROI)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Análise de um perfil espectral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Abrindo um vetor SHP no SNAP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Extraindo dados dentro de um vetor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q"/>
            </a:pPr>
            <a:r>
              <a:rPr lang="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Chamando SNAP por linha de comando (GPT)</a:t>
            </a:r>
          </a:p>
        </p:txBody>
      </p:sp>
      <p:grpSp>
        <p:nvGrpSpPr>
          <p:cNvPr id="2" name="Agrupar 2"/>
          <p:cNvGrpSpPr/>
          <p:nvPr/>
        </p:nvGrpSpPr>
        <p:grpSpPr>
          <a:xfrm>
            <a:off x="9934356" y="3860029"/>
            <a:ext cx="1704068" cy="561067"/>
            <a:chOff x="9183461" y="2206625"/>
            <a:chExt cx="4543425" cy="1495425"/>
          </a:xfrm>
        </p:grpSpPr>
        <p:pic>
          <p:nvPicPr>
            <p:cNvPr id="7" name="Imagem 3" descr="Uma imagem contendo escuro, monitor, computador, relógio&#10;&#10;Descrição gerada com muito alta confianç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83686" y="2586382"/>
              <a:ext cx="2743200" cy="741807"/>
            </a:xfrm>
            <a:prstGeom prst="rect">
              <a:avLst/>
            </a:prstGeom>
          </p:spPr>
        </p:pic>
        <p:pic>
          <p:nvPicPr>
            <p:cNvPr id="8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83461" y="2206625"/>
              <a:ext cx="1495425" cy="1495425"/>
            </a:xfrm>
            <a:prstGeom prst="rect">
              <a:avLst/>
            </a:prstGeom>
          </p:spPr>
        </p:pic>
      </p:grpSp>
      <p:sp>
        <p:nvSpPr>
          <p:cNvPr id="9" name="CaixaDeTexto 14"/>
          <p:cNvSpPr txBox="1"/>
          <p:nvPr/>
        </p:nvSpPr>
        <p:spPr>
          <a:xfrm>
            <a:off x="6917055" y="3458126"/>
            <a:ext cx="5274945" cy="321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4"/>
              </a:rPr>
              <a:t>https://github.com/daviguima/esa-snap-pdi</a:t>
            </a:r>
            <a:endParaRPr lang="pt-BR" sz="1500" b="1" dirty="0">
              <a:latin typeface="Courier New" panose="02070309020205020404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757"/>
            <a:ext cx="7620000" cy="5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7" b="28428"/>
          <a:stretch/>
        </p:blipFill>
        <p:spPr>
          <a:xfrm>
            <a:off x="4083170" y="5235756"/>
            <a:ext cx="4025660" cy="15276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854041" y="68859"/>
            <a:ext cx="44839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HANDS-ON! (-;</a:t>
            </a:r>
            <a:endParaRPr lang="pt-B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93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rcRect t="7917"/>
          <a:stretch>
            <a:fillRect/>
          </a:stretch>
        </p:blipFill>
        <p:spPr>
          <a:xfrm>
            <a:off x="2635885" y="301625"/>
            <a:ext cx="6919595" cy="63150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750409" y="553820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100mb !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36" y="0"/>
            <a:ext cx="1071412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61" y="1277162"/>
            <a:ext cx="8020050" cy="15906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476" y="3703831"/>
            <a:ext cx="387667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5"/>
          <p:cNvSpPr txBox="1"/>
          <p:nvPr/>
        </p:nvSpPr>
        <p:spPr>
          <a:xfrm>
            <a:off x="256198" y="297588"/>
            <a:ext cx="4710862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pt-BR" sz="2000">
                <a:cs typeface="Calibri"/>
              </a:rPr>
              <a:t>MERCI </a:t>
            </a:r>
            <a:r>
              <a:rPr lang="" altLang="pt-BR" sz="2000">
                <a:cs typeface="Calibri"/>
              </a:rPr>
              <a:t>BCP</a:t>
            </a:r>
            <a:r>
              <a:rPr lang="pt-BR" sz="2000">
                <a:cs typeface="Calibri"/>
              </a:rPr>
              <a:t>! (-:</a:t>
            </a:r>
            <a:endParaRPr lang="pt-BR" sz="2000" dirty="0">
              <a:cs typeface="Calibri"/>
            </a:endParaRPr>
          </a:p>
        </p:txBody>
      </p:sp>
      <p:sp>
        <p:nvSpPr>
          <p:cNvPr id="14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2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3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  <p:pic>
        <p:nvPicPr>
          <p:cNvPr id="37" name="Imagem 21" descr="Grupo de pessoas sentadas ao redor de mesa com copos de bebida&#10;&#10;Descrição gerada com alta confianç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905" y="1787028"/>
            <a:ext cx="4314825" cy="2803249"/>
          </a:xfrm>
          <a:prstGeom prst="rect">
            <a:avLst/>
          </a:prstGeom>
        </p:spPr>
      </p:pic>
      <p:sp>
        <p:nvSpPr>
          <p:cNvPr id="45" name="Text Box 44"/>
          <p:cNvSpPr txBox="1"/>
          <p:nvPr/>
        </p:nvSpPr>
        <p:spPr>
          <a:xfrm>
            <a:off x="4069715" y="2068195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JM</a:t>
            </a:r>
          </a:p>
        </p:txBody>
      </p:sp>
      <p:sp>
        <p:nvSpPr>
          <p:cNvPr id="46" name="Text Box 45"/>
          <p:cNvSpPr txBox="1"/>
          <p:nvPr/>
        </p:nvSpPr>
        <p:spPr>
          <a:xfrm>
            <a:off x="4585970" y="2436495"/>
            <a:ext cx="824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André</a:t>
            </a:r>
          </a:p>
        </p:txBody>
      </p:sp>
      <p:sp>
        <p:nvSpPr>
          <p:cNvPr id="47" name="Text Box 46"/>
          <p:cNvSpPr txBox="1"/>
          <p:nvPr/>
        </p:nvSpPr>
        <p:spPr>
          <a:xfrm>
            <a:off x="5394325" y="2411730"/>
            <a:ext cx="635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Roig</a:t>
            </a:r>
          </a:p>
        </p:txBody>
      </p:sp>
      <p:sp>
        <p:nvSpPr>
          <p:cNvPr id="48" name="Text Box 47"/>
          <p:cNvSpPr txBox="1"/>
          <p:nvPr/>
        </p:nvSpPr>
        <p:spPr>
          <a:xfrm>
            <a:off x="6064885" y="2345690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Mauricio</a:t>
            </a:r>
          </a:p>
        </p:txBody>
      </p:sp>
      <p:sp>
        <p:nvSpPr>
          <p:cNvPr id="49" name="Text Box 48"/>
          <p:cNvSpPr txBox="1"/>
          <p:nvPr/>
        </p:nvSpPr>
        <p:spPr>
          <a:xfrm>
            <a:off x="6734810" y="209296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50" name="Text Box 49"/>
          <p:cNvSpPr txBox="1"/>
          <p:nvPr/>
        </p:nvSpPr>
        <p:spPr>
          <a:xfrm>
            <a:off x="7481570" y="1937385"/>
            <a:ext cx="587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5"/>
          <p:cNvSpPr txBox="1"/>
          <p:nvPr/>
        </p:nvSpPr>
        <p:spPr>
          <a:xfrm>
            <a:off x="256198" y="297588"/>
            <a:ext cx="4710862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pt-BR" sz="2000">
                <a:cs typeface="Calibri"/>
              </a:rPr>
              <a:t>MERCI </a:t>
            </a:r>
            <a:r>
              <a:rPr lang="en-US" altLang="pt-BR" sz="2000">
                <a:cs typeface="Calibri"/>
              </a:rPr>
              <a:t>BCP</a:t>
            </a:r>
            <a:r>
              <a:rPr lang="pt-BR" sz="2000">
                <a:cs typeface="Calibri"/>
              </a:rPr>
              <a:t>! (-:</a:t>
            </a:r>
            <a:endParaRPr lang="pt-BR" sz="2000" dirty="0">
              <a:cs typeface="Calibri"/>
            </a:endParaRPr>
          </a:p>
        </p:txBody>
      </p:sp>
      <p:sp>
        <p:nvSpPr>
          <p:cNvPr id="14" name="Retângulo 18"/>
          <p:cNvSpPr/>
          <p:nvPr/>
        </p:nvSpPr>
        <p:spPr>
          <a:xfrm>
            <a:off x="124068" y="184996"/>
            <a:ext cx="48847" cy="62523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1" descr="Grupo de pessoas sentadas ao redor de mesa com copos de bebida&#10;&#10;Descrição gerada com alta confianç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05" y="1787028"/>
            <a:ext cx="4314825" cy="2803249"/>
          </a:xfrm>
          <a:prstGeom prst="rect">
            <a:avLst/>
          </a:prstGeom>
        </p:spPr>
      </p:pic>
      <p:pic>
        <p:nvPicPr>
          <p:cNvPr id="16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 flipH="1">
            <a:off x="3874894" y="2683172"/>
            <a:ext cx="838200" cy="666750"/>
          </a:xfrm>
          <a:prstGeom prst="rect">
            <a:avLst/>
          </a:prstGeom>
        </p:spPr>
      </p:pic>
      <p:pic>
        <p:nvPicPr>
          <p:cNvPr id="18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6932190" y="2793245"/>
            <a:ext cx="533400" cy="428625"/>
          </a:xfrm>
          <a:prstGeom prst="rect">
            <a:avLst/>
          </a:prstGeom>
        </p:spPr>
      </p:pic>
      <p:pic>
        <p:nvPicPr>
          <p:cNvPr id="19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6484112" y="2803779"/>
            <a:ext cx="400050" cy="304800"/>
          </a:xfrm>
          <a:prstGeom prst="rect">
            <a:avLst/>
          </a:prstGeom>
        </p:spPr>
      </p:pic>
      <p:pic>
        <p:nvPicPr>
          <p:cNvPr id="20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 flipH="1">
            <a:off x="4750995" y="2946704"/>
            <a:ext cx="533400" cy="428625"/>
          </a:xfrm>
          <a:prstGeom prst="rect">
            <a:avLst/>
          </a:prstGeom>
        </p:spPr>
      </p:pic>
      <p:pic>
        <p:nvPicPr>
          <p:cNvPr id="22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0000" flipH="1">
            <a:off x="5395454" y="2894512"/>
            <a:ext cx="428625" cy="342900"/>
          </a:xfrm>
          <a:prstGeom prst="rect">
            <a:avLst/>
          </a:prstGeom>
        </p:spPr>
      </p:pic>
      <p:sp>
        <p:nvSpPr>
          <p:cNvPr id="6" name="CaixaDeTexto 6"/>
          <p:cNvSpPr txBox="1"/>
          <p:nvPr/>
        </p:nvSpPr>
        <p:spPr>
          <a:xfrm>
            <a:off x="4099853" y="4746965"/>
            <a:ext cx="40766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pt-BR" sz="2000">
                <a:solidFill>
                  <a:srgbClr val="000000"/>
                </a:solidFill>
                <a:cs typeface="Calibri"/>
              </a:rPr>
              <a:t>Take care, be well and stay safe !</a:t>
            </a:r>
            <a:endParaRPr lang="pt-BR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12" name="Picture 12" descr="A picture containing diaper, person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">
            <a:off x="7469525" y="2654598"/>
            <a:ext cx="838200" cy="66675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4069715" y="2068195"/>
            <a:ext cx="47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JM</a:t>
            </a:r>
          </a:p>
        </p:txBody>
      </p:sp>
      <p:sp>
        <p:nvSpPr>
          <p:cNvPr id="31" name="Text Box 30"/>
          <p:cNvSpPr txBox="1"/>
          <p:nvPr/>
        </p:nvSpPr>
        <p:spPr>
          <a:xfrm>
            <a:off x="4585970" y="2436495"/>
            <a:ext cx="824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André</a:t>
            </a:r>
          </a:p>
        </p:txBody>
      </p:sp>
      <p:sp>
        <p:nvSpPr>
          <p:cNvPr id="32" name="Text Box 31"/>
          <p:cNvSpPr txBox="1"/>
          <p:nvPr/>
        </p:nvSpPr>
        <p:spPr>
          <a:xfrm>
            <a:off x="5394325" y="2411730"/>
            <a:ext cx="635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Roig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6064885" y="2345690"/>
            <a:ext cx="10902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Mauricio</a:t>
            </a:r>
          </a:p>
        </p:txBody>
      </p:sp>
      <p:sp>
        <p:nvSpPr>
          <p:cNvPr id="34" name="Text Box 33"/>
          <p:cNvSpPr txBox="1"/>
          <p:nvPr/>
        </p:nvSpPr>
        <p:spPr>
          <a:xfrm>
            <a:off x="6734810" y="2092960"/>
            <a:ext cx="779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David</a:t>
            </a:r>
          </a:p>
        </p:txBody>
      </p:sp>
      <p:sp>
        <p:nvSpPr>
          <p:cNvPr id="35" name="Text Box 34"/>
          <p:cNvSpPr txBox="1"/>
          <p:nvPr/>
        </p:nvSpPr>
        <p:spPr>
          <a:xfrm>
            <a:off x="7481570" y="1937385"/>
            <a:ext cx="587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Will</a:t>
            </a:r>
          </a:p>
        </p:txBody>
      </p:sp>
      <p:sp>
        <p:nvSpPr>
          <p:cNvPr id="36" name="CaixaDeTexto 14"/>
          <p:cNvSpPr txBox="1"/>
          <p:nvPr/>
        </p:nvSpPr>
        <p:spPr>
          <a:xfrm>
            <a:off x="7803172" y="6258558"/>
            <a:ext cx="4314823" cy="553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</a:rPr>
              <a:t>David Guimarães : </a:t>
            </a:r>
            <a:r>
              <a:rPr lang="pt-BR" sz="1500" b="1" dirty="0">
                <a:latin typeface="Courier New" panose="02070309020205020404"/>
                <a:ea typeface="+mn-lt"/>
                <a:cs typeface="Courier New" panose="02070309020205020404"/>
                <a:hlinkClick r:id="rId4"/>
              </a:rPr>
              <a:t>dvdgmf@gmail.com</a:t>
            </a:r>
            <a:endParaRPr lang="pt-BR" b="1" dirty="0">
              <a:cs typeface="Calibri"/>
            </a:endParaRPr>
          </a:p>
          <a:p>
            <a:pPr algn="r"/>
            <a:r>
              <a:rPr lang="pt-BR" sz="1500" b="1" dirty="0">
                <a:latin typeface="Courier New" panose="02070309020205020404"/>
                <a:ea typeface="+mn-lt"/>
                <a:cs typeface="+mn-lt"/>
                <a:hlinkClick r:id="rId5"/>
              </a:rPr>
              <a:t>https://github.com/daviguima</a:t>
            </a:r>
            <a:endParaRPr lang="pt-BR" sz="1500" b="1" dirty="0">
              <a:latin typeface="Courier New" panose="02070309020205020404"/>
              <a:ea typeface="+mn-lt"/>
              <a:cs typeface="Courier New" panose="020703090202050204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141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Conta da Microsoft</cp:lastModifiedBy>
  <cp:revision>5718</cp:revision>
  <dcterms:created xsi:type="dcterms:W3CDTF">2021-05-04T23:05:29Z</dcterms:created>
  <dcterms:modified xsi:type="dcterms:W3CDTF">2021-05-05T10:49:56Z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